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43891200" cy="32918400"/>
  <p:notesSz cx="6881813" cy="9296400"/>
  <p:defaultTextStyle>
    <a:defPPr>
      <a:defRPr lang="en-US"/>
    </a:defPPr>
    <a:lvl1pPr marL="0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389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777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167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556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1944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333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0723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5111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60000"/>
    <a:srgbClr val="FDBFF4"/>
    <a:srgbClr val="500000"/>
    <a:srgbClr val="BFEEFD"/>
    <a:srgbClr val="9FFFFF"/>
    <a:srgbClr val="FFFF66"/>
    <a:srgbClr val="67FF57"/>
    <a:srgbClr val="25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7" autoAdjust="0"/>
    <p:restoredTop sz="96830" autoAdjust="0"/>
  </p:normalViewPr>
  <p:slideViewPr>
    <p:cSldViewPr>
      <p:cViewPr varScale="1">
        <p:scale>
          <a:sx n="23" d="100"/>
          <a:sy n="23" d="100"/>
        </p:scale>
        <p:origin x="1968" y="60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B7A4240C-AF0D-417D-81E9-0E412DC16EE4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C7F883FE-866E-4718-9E8F-DB14D92E3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21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83FE-866E-4718-9E8F-DB14D92E32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529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8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7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1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6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0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5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389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8777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167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4pPr>
            <a:lvl5pPr marL="8777556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5pPr>
            <a:lvl6pPr marL="10971944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6pPr>
            <a:lvl7pPr marL="13166333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7pPr>
            <a:lvl8pPr marL="15360723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8pPr>
            <a:lvl9pPr marL="17555111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3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389" indent="0">
              <a:buNone/>
              <a:defRPr sz="9600" b="1"/>
            </a:lvl2pPr>
            <a:lvl3pPr marL="4388777" indent="0">
              <a:buNone/>
              <a:defRPr sz="8600" b="1"/>
            </a:lvl3pPr>
            <a:lvl4pPr marL="6583167" indent="0">
              <a:buNone/>
              <a:defRPr sz="7700" b="1"/>
            </a:lvl4pPr>
            <a:lvl5pPr marL="8777556" indent="0">
              <a:buNone/>
              <a:defRPr sz="7700" b="1"/>
            </a:lvl5pPr>
            <a:lvl6pPr marL="10971944" indent="0">
              <a:buNone/>
              <a:defRPr sz="7700" b="1"/>
            </a:lvl6pPr>
            <a:lvl7pPr marL="13166333" indent="0">
              <a:buNone/>
              <a:defRPr sz="7700" b="1"/>
            </a:lvl7pPr>
            <a:lvl8pPr marL="15360723" indent="0">
              <a:buNone/>
              <a:defRPr sz="7700" b="1"/>
            </a:lvl8pPr>
            <a:lvl9pPr marL="17555111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3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389" indent="0">
              <a:buNone/>
              <a:defRPr sz="9600" b="1"/>
            </a:lvl2pPr>
            <a:lvl3pPr marL="4388777" indent="0">
              <a:buNone/>
              <a:defRPr sz="8600" b="1"/>
            </a:lvl3pPr>
            <a:lvl4pPr marL="6583167" indent="0">
              <a:buNone/>
              <a:defRPr sz="7700" b="1"/>
            </a:lvl4pPr>
            <a:lvl5pPr marL="8777556" indent="0">
              <a:buNone/>
              <a:defRPr sz="7700" b="1"/>
            </a:lvl5pPr>
            <a:lvl6pPr marL="10971944" indent="0">
              <a:buNone/>
              <a:defRPr sz="7700" b="1"/>
            </a:lvl6pPr>
            <a:lvl7pPr marL="13166333" indent="0">
              <a:buNone/>
              <a:defRPr sz="7700" b="1"/>
            </a:lvl7pPr>
            <a:lvl8pPr marL="15360723" indent="0">
              <a:buNone/>
              <a:defRPr sz="7700" b="1"/>
            </a:lvl8pPr>
            <a:lvl9pPr marL="17555111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3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3" cy="22517102"/>
          </a:xfrm>
        </p:spPr>
        <p:txBody>
          <a:bodyPr/>
          <a:lstStyle>
            <a:lvl1pPr marL="0" indent="0">
              <a:buNone/>
              <a:defRPr sz="6800"/>
            </a:lvl1pPr>
            <a:lvl2pPr marL="2194389" indent="0">
              <a:buNone/>
              <a:defRPr sz="5700"/>
            </a:lvl2pPr>
            <a:lvl3pPr marL="4388777" indent="0">
              <a:buNone/>
              <a:defRPr sz="4800"/>
            </a:lvl3pPr>
            <a:lvl4pPr marL="6583167" indent="0">
              <a:buNone/>
              <a:defRPr sz="4300"/>
            </a:lvl4pPr>
            <a:lvl5pPr marL="8777556" indent="0">
              <a:buNone/>
              <a:defRPr sz="4300"/>
            </a:lvl5pPr>
            <a:lvl6pPr marL="10971944" indent="0">
              <a:buNone/>
              <a:defRPr sz="4300"/>
            </a:lvl6pPr>
            <a:lvl7pPr marL="13166333" indent="0">
              <a:buNone/>
              <a:defRPr sz="4300"/>
            </a:lvl7pPr>
            <a:lvl8pPr marL="15360723" indent="0">
              <a:buNone/>
              <a:defRPr sz="4300"/>
            </a:lvl8pPr>
            <a:lvl9pPr marL="17555111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389" indent="0">
              <a:buNone/>
              <a:defRPr sz="13400"/>
            </a:lvl2pPr>
            <a:lvl3pPr marL="4388777" indent="0">
              <a:buNone/>
              <a:defRPr sz="11500"/>
            </a:lvl3pPr>
            <a:lvl4pPr marL="6583167" indent="0">
              <a:buNone/>
              <a:defRPr sz="9600"/>
            </a:lvl4pPr>
            <a:lvl5pPr marL="8777556" indent="0">
              <a:buNone/>
              <a:defRPr sz="9600"/>
            </a:lvl5pPr>
            <a:lvl6pPr marL="10971944" indent="0">
              <a:buNone/>
              <a:defRPr sz="9600"/>
            </a:lvl6pPr>
            <a:lvl7pPr marL="13166333" indent="0">
              <a:buNone/>
              <a:defRPr sz="9600"/>
            </a:lvl7pPr>
            <a:lvl8pPr marL="15360723" indent="0">
              <a:buNone/>
              <a:defRPr sz="9600"/>
            </a:lvl8pPr>
            <a:lvl9pPr marL="17555111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2"/>
            <a:ext cx="26334720" cy="3863338"/>
          </a:xfrm>
        </p:spPr>
        <p:txBody>
          <a:bodyPr/>
          <a:lstStyle>
            <a:lvl1pPr marL="0" indent="0">
              <a:buNone/>
              <a:defRPr sz="6800"/>
            </a:lvl1pPr>
            <a:lvl2pPr marL="2194389" indent="0">
              <a:buNone/>
              <a:defRPr sz="5700"/>
            </a:lvl2pPr>
            <a:lvl3pPr marL="4388777" indent="0">
              <a:buNone/>
              <a:defRPr sz="4800"/>
            </a:lvl3pPr>
            <a:lvl4pPr marL="6583167" indent="0">
              <a:buNone/>
              <a:defRPr sz="4300"/>
            </a:lvl4pPr>
            <a:lvl5pPr marL="8777556" indent="0">
              <a:buNone/>
              <a:defRPr sz="4300"/>
            </a:lvl5pPr>
            <a:lvl6pPr marL="10971944" indent="0">
              <a:buNone/>
              <a:defRPr sz="4300"/>
            </a:lvl6pPr>
            <a:lvl7pPr marL="13166333" indent="0">
              <a:buNone/>
              <a:defRPr sz="4300"/>
            </a:lvl7pPr>
            <a:lvl8pPr marL="15360723" indent="0">
              <a:buNone/>
              <a:defRPr sz="4300"/>
            </a:lvl8pPr>
            <a:lvl9pPr marL="17555111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877" tIns="219439" rIns="438877" bIns="21943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877" tIns="219439" rIns="438877" bIns="21943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877" tIns="219439" rIns="438877" bIns="219439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489F7-67C8-4D98-8AD7-B2D2381D5DF9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877" tIns="219439" rIns="438877" bIns="219439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877" tIns="219439" rIns="438877" bIns="219439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8777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791" indent="-1645791" algn="l" defTabSz="4388777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882" indent="-1371493" algn="l" defTabSz="4388777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5973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361" indent="-1097194" algn="l" defTabSz="4388777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4750" indent="-1097194" algn="l" defTabSz="4388777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138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528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7917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305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389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777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167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556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1944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333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0723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111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Rectangle 144"/>
          <p:cNvSpPr/>
          <p:nvPr/>
        </p:nvSpPr>
        <p:spPr>
          <a:xfrm>
            <a:off x="32004000" y="21277059"/>
            <a:ext cx="8304220" cy="798374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tlCol="0" anchor="b" anchorCtr="0"/>
          <a:lstStyle/>
          <a:p>
            <a:pPr algn="ctr"/>
            <a:r>
              <a:rPr lang="en-US" sz="6000" dirty="0" smtClean="0">
                <a:solidFill>
                  <a:schemeClr val="accent3"/>
                </a:solidFill>
              </a:rPr>
              <a:t>Mobile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1143000" y="25930931"/>
            <a:ext cx="13118031" cy="33298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tlCol="0" anchor="b" anchorCtr="0"/>
          <a:lstStyle/>
          <a:p>
            <a:pPr algn="ctr"/>
            <a:r>
              <a:rPr lang="en-US" sz="6000" dirty="0" smtClean="0">
                <a:solidFill>
                  <a:schemeClr val="accent6"/>
                </a:solidFill>
              </a:rPr>
              <a:t>DevOps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079011" y="12440954"/>
            <a:ext cx="12111991" cy="99630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tlCol="0" anchor="ctr" anchorCtr="0"/>
          <a:lstStyle/>
          <a:p>
            <a:r>
              <a:rPr lang="en-US" sz="6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Security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9" name="Down Arrow 128"/>
          <p:cNvSpPr/>
          <p:nvPr/>
        </p:nvSpPr>
        <p:spPr>
          <a:xfrm rot="432601">
            <a:off x="23662521" y="4455048"/>
            <a:ext cx="4267200" cy="18513884"/>
          </a:xfrm>
          <a:prstGeom prst="downArrow">
            <a:avLst/>
          </a:prstGeom>
          <a:solidFill>
            <a:schemeClr val="accent1">
              <a:lumMod val="40000"/>
              <a:lumOff val="60000"/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14257731" y="10590475"/>
            <a:ext cx="2912907" cy="16002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sz="2800" b="1" dirty="0">
                <a:solidFill>
                  <a:srgbClr val="0000FF"/>
                </a:solidFill>
              </a:rPr>
              <a:t>Intro to </a:t>
            </a:r>
            <a:r>
              <a:rPr lang="it-IT" sz="2800" b="1" dirty="0" smtClean="0">
                <a:solidFill>
                  <a:srgbClr val="0000FF"/>
                </a:solidFill>
              </a:rPr>
              <a:t/>
            </a:r>
            <a:br>
              <a:rPr lang="it-IT" sz="2800" b="1" dirty="0" smtClean="0">
                <a:solidFill>
                  <a:srgbClr val="0000FF"/>
                </a:solidFill>
              </a:rPr>
            </a:br>
            <a:r>
              <a:rPr lang="it-IT" sz="2800" b="1" dirty="0" smtClean="0">
                <a:solidFill>
                  <a:srgbClr val="0000FF"/>
                </a:solidFill>
              </a:rPr>
              <a:t>Comp </a:t>
            </a:r>
            <a:r>
              <a:rPr lang="it-IT" sz="2800" b="1" dirty="0">
                <a:solidFill>
                  <a:srgbClr val="0000FF"/>
                </a:solidFill>
              </a:rPr>
              <a:t>NW &amp; Data Comm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18409875" y="4376914"/>
            <a:ext cx="2514600" cy="12192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Gen Ed</a:t>
            </a:r>
            <a:br>
              <a:rPr lang="en-US" sz="3600" b="1" dirty="0" smtClean="0">
                <a:solidFill>
                  <a:schemeClr val="tx1"/>
                </a:solidFill>
              </a:rPr>
            </a:br>
            <a:r>
              <a:rPr lang="en-US" sz="3600" b="1" dirty="0" smtClean="0">
                <a:solidFill>
                  <a:schemeClr val="tx1"/>
                </a:solidFill>
              </a:rPr>
              <a:t>Math</a:t>
            </a:r>
            <a:endParaRPr lang="en-US" sz="3600" b="1" dirty="0">
              <a:solidFill>
                <a:schemeClr val="tx1"/>
              </a:solidFill>
            </a:endParaRPr>
          </a:p>
        </p:txBody>
      </p:sp>
      <p:cxnSp>
        <p:nvCxnSpPr>
          <p:cNvPr id="174" name="Straight Arrow Connector 41"/>
          <p:cNvCxnSpPr/>
          <p:nvPr/>
        </p:nvCxnSpPr>
        <p:spPr>
          <a:xfrm flipH="1">
            <a:off x="29032200" y="6413126"/>
            <a:ext cx="2057400" cy="2597337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>
            <a:spLocks noChangeAspect="1"/>
          </p:cNvSpPr>
          <p:nvPr/>
        </p:nvSpPr>
        <p:spPr>
          <a:xfrm>
            <a:off x="23340679" y="22753906"/>
            <a:ext cx="2928201" cy="1419734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C&amp;I Capstone Experience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00" name="Oval 99"/>
          <p:cNvSpPr/>
          <p:nvPr/>
        </p:nvSpPr>
        <p:spPr>
          <a:xfrm>
            <a:off x="19172323" y="23098393"/>
            <a:ext cx="2971800" cy="1590407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Other Electives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26386703" y="20487077"/>
            <a:ext cx="2168843" cy="1051560"/>
          </a:xfrm>
          <a:prstGeom prst="ellipse">
            <a:avLst/>
          </a:prstGeom>
          <a:solidFill>
            <a:srgbClr val="FDBFF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Public Speaking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126" name="Straight Arrow Connector 41"/>
          <p:cNvCxnSpPr>
            <a:stCxn id="125" idx="3"/>
            <a:endCxn id="59" idx="7"/>
          </p:cNvCxnSpPr>
          <p:nvPr/>
        </p:nvCxnSpPr>
        <p:spPr>
          <a:xfrm flipH="1">
            <a:off x="25840055" y="21384640"/>
            <a:ext cx="864268" cy="157718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>
          <a:xfrm>
            <a:off x="28147438" y="12775063"/>
            <a:ext cx="2881747" cy="1419734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dirty="0">
                <a:solidFill>
                  <a:srgbClr val="0000FF"/>
                </a:solidFill>
              </a:rPr>
              <a:t>Computers and Society</a:t>
            </a:r>
          </a:p>
        </p:txBody>
      </p:sp>
      <p:cxnSp>
        <p:nvCxnSpPr>
          <p:cNvPr id="285" name="Straight Arrow Connector 41"/>
          <p:cNvCxnSpPr>
            <a:endCxn id="59" idx="0"/>
          </p:cNvCxnSpPr>
          <p:nvPr/>
        </p:nvCxnSpPr>
        <p:spPr>
          <a:xfrm flipH="1">
            <a:off x="24804780" y="20040600"/>
            <a:ext cx="77954" cy="271330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Rectangle 263"/>
          <p:cNvSpPr/>
          <p:nvPr/>
        </p:nvSpPr>
        <p:spPr>
          <a:xfrm>
            <a:off x="577291" y="533400"/>
            <a:ext cx="42896589" cy="32196504"/>
          </a:xfrm>
          <a:prstGeom prst="rect">
            <a:avLst/>
          </a:prstGeom>
          <a:noFill/>
          <a:ln w="127000" cmpd="dbl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/>
          </a:p>
        </p:txBody>
      </p:sp>
      <p:sp>
        <p:nvSpPr>
          <p:cNvPr id="279" name="TextBox 278"/>
          <p:cNvSpPr txBox="1"/>
          <p:nvPr/>
        </p:nvSpPr>
        <p:spPr>
          <a:xfrm>
            <a:off x="13975181" y="717828"/>
            <a:ext cx="15940839" cy="1415772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dirty="0" smtClean="0"/>
              <a:t>Computing and Informatics Courses</a:t>
            </a:r>
            <a:endParaRPr lang="en-US" dirty="0"/>
          </a:p>
        </p:txBody>
      </p:sp>
      <p:sp>
        <p:nvSpPr>
          <p:cNvPr id="316" name="Oval 315"/>
          <p:cNvSpPr>
            <a:spLocks noChangeAspect="1"/>
          </p:cNvSpPr>
          <p:nvPr/>
        </p:nvSpPr>
        <p:spPr>
          <a:xfrm>
            <a:off x="3283035" y="31187611"/>
            <a:ext cx="2168843" cy="105156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Optional </a:t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CI Track course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18" name="Oval 317"/>
          <p:cNvSpPr>
            <a:spLocks noChangeAspect="1"/>
          </p:cNvSpPr>
          <p:nvPr/>
        </p:nvSpPr>
        <p:spPr>
          <a:xfrm>
            <a:off x="960450" y="31187611"/>
            <a:ext cx="2168843" cy="105156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rgbClr val="0000FF"/>
                </a:solidFill>
              </a:rPr>
              <a:t>Required </a:t>
            </a:r>
            <a:br>
              <a:rPr lang="en-US" sz="2000" b="1" dirty="0" smtClean="0">
                <a:solidFill>
                  <a:srgbClr val="0000FF"/>
                </a:solidFill>
              </a:rPr>
            </a:br>
            <a:r>
              <a:rPr lang="en-US" sz="2000" b="1" dirty="0" smtClean="0">
                <a:solidFill>
                  <a:srgbClr val="0000FF"/>
                </a:solidFill>
              </a:rPr>
              <a:t>CI course</a:t>
            </a:r>
            <a:endParaRPr lang="en-US" sz="2000" b="1" dirty="0">
              <a:solidFill>
                <a:srgbClr val="0000FF"/>
              </a:solidFill>
            </a:endParaRPr>
          </a:p>
        </p:txBody>
      </p:sp>
      <p:cxnSp>
        <p:nvCxnSpPr>
          <p:cNvPr id="324" name="Straight Arrow Connector 41"/>
          <p:cNvCxnSpPr/>
          <p:nvPr/>
        </p:nvCxnSpPr>
        <p:spPr>
          <a:xfrm flipH="1" flipV="1">
            <a:off x="20206875" y="31595067"/>
            <a:ext cx="1523998" cy="776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TextBox 291"/>
          <p:cNvSpPr txBox="1"/>
          <p:nvPr/>
        </p:nvSpPr>
        <p:spPr>
          <a:xfrm>
            <a:off x="21833280" y="31442667"/>
            <a:ext cx="171252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z="2400" b="1" dirty="0" smtClean="0"/>
              <a:t>Pre-requisite </a:t>
            </a:r>
            <a:endParaRPr lang="en-US" sz="2400" b="1" dirty="0"/>
          </a:p>
        </p:txBody>
      </p:sp>
      <p:cxnSp>
        <p:nvCxnSpPr>
          <p:cNvPr id="301" name="Straight Connector 300"/>
          <p:cNvCxnSpPr/>
          <p:nvPr/>
        </p:nvCxnSpPr>
        <p:spPr>
          <a:xfrm>
            <a:off x="609600" y="2438400"/>
            <a:ext cx="42896589" cy="0"/>
          </a:xfrm>
          <a:prstGeom prst="line">
            <a:avLst/>
          </a:prstGeom>
          <a:ln w="127000" cmpd="dbl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>
            <a:off x="633663" y="30708600"/>
            <a:ext cx="42896589" cy="0"/>
          </a:xfrm>
          <a:prstGeom prst="line">
            <a:avLst/>
          </a:prstGeom>
          <a:ln w="127000" cmpd="dbl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8" name="TextBox 1217"/>
          <p:cNvSpPr txBox="1"/>
          <p:nvPr/>
        </p:nvSpPr>
        <p:spPr>
          <a:xfrm>
            <a:off x="34924719" y="31224051"/>
            <a:ext cx="8280682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2400" b="1" dirty="0" smtClean="0"/>
              <a:t>Developed by:</a:t>
            </a:r>
            <a:r>
              <a:rPr lang="en-US" sz="2400" b="1" i="1" dirty="0" smtClean="0"/>
              <a:t> </a:t>
            </a:r>
          </a:p>
          <a:p>
            <a:pPr marL="914400"/>
            <a:r>
              <a:rPr lang="en-US" sz="2400" b="1" i="1" dirty="0" smtClean="0"/>
              <a:t>Department of Computer Science, 12 July 2017</a:t>
            </a:r>
            <a:endParaRPr lang="en-US" sz="2400" b="1" i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667000"/>
            <a:ext cx="7594600" cy="391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27618548" y="4177926"/>
            <a:ext cx="10015379" cy="2235200"/>
            <a:chOff x="23698200" y="4622800"/>
            <a:chExt cx="11582400" cy="2235200"/>
          </a:xfrm>
        </p:grpSpPr>
        <p:sp>
          <p:nvSpPr>
            <p:cNvPr id="4" name="Oval 3"/>
            <p:cNvSpPr/>
            <p:nvPr/>
          </p:nvSpPr>
          <p:spPr>
            <a:xfrm>
              <a:off x="24086021" y="5143126"/>
              <a:ext cx="2847822" cy="1320800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Creating Android Applications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139" name="Oval 138"/>
            <p:cNvSpPr/>
            <p:nvPr/>
          </p:nvSpPr>
          <p:spPr>
            <a:xfrm>
              <a:off x="28116763" y="5143126"/>
              <a:ext cx="2847822" cy="1320800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Intro to Scientific Programming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140" name="Oval 139"/>
            <p:cNvSpPr/>
            <p:nvPr/>
          </p:nvSpPr>
          <p:spPr>
            <a:xfrm>
              <a:off x="32147504" y="5143126"/>
              <a:ext cx="2847822" cy="1320800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Intro to Programming Using Robots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27158055" y="5388028"/>
              <a:ext cx="734496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b="1" dirty="0" smtClean="0"/>
                <a:t>or</a:t>
              </a:r>
              <a:endParaRPr lang="en-US" sz="4800" dirty="0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31188797" y="5388028"/>
              <a:ext cx="734496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b="1" dirty="0" smtClean="0"/>
                <a:t>or</a:t>
              </a:r>
              <a:endParaRPr lang="en-US" sz="48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3698200" y="4622800"/>
              <a:ext cx="11582400" cy="223520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3065050" y="8991226"/>
            <a:ext cx="8481750" cy="2476874"/>
            <a:chOff x="25191375" y="8648326"/>
            <a:chExt cx="8481750" cy="2476874"/>
          </a:xfrm>
        </p:grpSpPr>
        <p:grpSp>
          <p:nvGrpSpPr>
            <p:cNvPr id="16" name="Group 15"/>
            <p:cNvGrpSpPr/>
            <p:nvPr/>
          </p:nvGrpSpPr>
          <p:grpSpPr>
            <a:xfrm>
              <a:off x="25191375" y="8648326"/>
              <a:ext cx="8481750" cy="2476874"/>
              <a:chOff x="26467725" y="7530726"/>
              <a:chExt cx="8481750" cy="2476874"/>
            </a:xfrm>
          </p:grpSpPr>
          <p:sp>
            <p:nvSpPr>
              <p:cNvPr id="144" name="Oval 143"/>
              <p:cNvSpPr/>
              <p:nvPr/>
            </p:nvSpPr>
            <p:spPr>
              <a:xfrm>
                <a:off x="27232128" y="7874000"/>
                <a:ext cx="2847822" cy="1320800"/>
              </a:xfrm>
              <a:prstGeom prst="ellipse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400" b="1" dirty="0" smtClean="0">
                    <a:solidFill>
                      <a:srgbClr val="0000FF"/>
                    </a:solidFill>
                  </a:rPr>
                  <a:t>Advanced Programming Workshop</a:t>
                </a:r>
                <a:endParaRPr lang="en-US" sz="2400" b="1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31346928" y="7874000"/>
                <a:ext cx="2847822" cy="1320800"/>
              </a:xfrm>
              <a:prstGeom prst="ellipse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400" b="1" dirty="0" smtClean="0">
                    <a:solidFill>
                      <a:srgbClr val="0000FF"/>
                    </a:solidFill>
                  </a:rPr>
                  <a:t>Advanced Programming Workshop</a:t>
                </a:r>
                <a:endParaRPr lang="en-US" sz="2400" b="1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26467725" y="7530726"/>
                <a:ext cx="8481750" cy="2476874"/>
              </a:xfrm>
              <a:prstGeom prst="rect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2" name="Rectangle 151"/>
            <p:cNvSpPr/>
            <p:nvPr/>
          </p:nvSpPr>
          <p:spPr>
            <a:xfrm>
              <a:off x="25625888" y="10392488"/>
              <a:ext cx="7612725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dirty="0" smtClean="0"/>
                <a:t>Two workshops on different topics required</a:t>
              </a:r>
              <a:endParaRPr lang="en-US" sz="3200" dirty="0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9447395" y="4177926"/>
            <a:ext cx="7334226" cy="2476874"/>
            <a:chOff x="9447395" y="4622800"/>
            <a:chExt cx="7334226" cy="2476874"/>
          </a:xfrm>
        </p:grpSpPr>
        <p:sp>
          <p:nvSpPr>
            <p:cNvPr id="14" name="Oval 13"/>
            <p:cNvSpPr/>
            <p:nvPr/>
          </p:nvSpPr>
          <p:spPr>
            <a:xfrm>
              <a:off x="13688270" y="5193926"/>
              <a:ext cx="2514600" cy="1219200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Discrete Structures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134" name="Oval 133"/>
            <p:cNvSpPr/>
            <p:nvPr/>
          </p:nvSpPr>
          <p:spPr>
            <a:xfrm>
              <a:off x="10015601" y="5193926"/>
              <a:ext cx="2514600" cy="1219200"/>
            </a:xfrm>
            <a:prstGeom prst="ellipse">
              <a:avLst/>
            </a:prstGeom>
            <a:solidFill>
              <a:srgbClr val="FDBFF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Intro to Symbolic Logic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2" name="Rectangle 1"/>
            <p:cNvSpPr/>
            <p:nvPr/>
          </p:nvSpPr>
          <p:spPr>
            <a:xfrm>
              <a:off x="12752904" y="5388028"/>
              <a:ext cx="734496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b="1" dirty="0" smtClean="0"/>
                <a:t>or</a:t>
              </a:r>
              <a:endParaRPr lang="en-US" sz="4800" dirty="0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9447395" y="4622800"/>
              <a:ext cx="7334226" cy="2476874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Oval 157"/>
          <p:cNvSpPr/>
          <p:nvPr/>
        </p:nvSpPr>
        <p:spPr>
          <a:xfrm>
            <a:off x="4232488" y="15074355"/>
            <a:ext cx="3158912" cy="182316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sz="2800" b="1" dirty="0">
                <a:solidFill>
                  <a:schemeClr val="tx1"/>
                </a:solidFill>
              </a:rPr>
              <a:t>Principles of Information Security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59" name="Oval 158"/>
          <p:cNvSpPr/>
          <p:nvPr/>
        </p:nvSpPr>
        <p:spPr>
          <a:xfrm>
            <a:off x="20451529" y="12540949"/>
            <a:ext cx="2912907" cy="16002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sz="2800" b="1" dirty="0" smtClean="0">
                <a:solidFill>
                  <a:srgbClr val="0000FF"/>
                </a:solidFill>
              </a:rPr>
              <a:t>Principles of Data Structures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64" name="Oval 163"/>
          <p:cNvSpPr/>
          <p:nvPr/>
        </p:nvSpPr>
        <p:spPr>
          <a:xfrm>
            <a:off x="23376093" y="15031452"/>
            <a:ext cx="2912907" cy="1600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sz="2800" b="1" dirty="0" smtClean="0">
                <a:solidFill>
                  <a:schemeClr val="bg1"/>
                </a:solidFill>
              </a:rPr>
              <a:t>Design of Database Systems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67" name="Oval 166"/>
          <p:cNvSpPr/>
          <p:nvPr/>
        </p:nvSpPr>
        <p:spPr>
          <a:xfrm>
            <a:off x="23524332" y="18440400"/>
            <a:ext cx="2912907" cy="16002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sz="2800" b="1" dirty="0" smtClean="0">
                <a:solidFill>
                  <a:srgbClr val="0000FF"/>
                </a:solidFill>
              </a:rPr>
              <a:t>Intro to Web Development</a:t>
            </a:r>
            <a:endParaRPr lang="en-US" sz="2800" b="1" dirty="0">
              <a:solidFill>
                <a:srgbClr val="0000FF"/>
              </a:solidFill>
            </a:endParaRPr>
          </a:p>
        </p:txBody>
      </p:sp>
      <p:cxnSp>
        <p:nvCxnSpPr>
          <p:cNvPr id="172" name="Straight Arrow Connector 41"/>
          <p:cNvCxnSpPr>
            <a:stCxn id="148" idx="2"/>
            <a:endCxn id="167" idx="7"/>
          </p:cNvCxnSpPr>
          <p:nvPr/>
        </p:nvCxnSpPr>
        <p:spPr>
          <a:xfrm flipH="1">
            <a:off x="26010654" y="11468100"/>
            <a:ext cx="1295271" cy="720664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41"/>
          <p:cNvCxnSpPr>
            <a:stCxn id="164" idx="4"/>
            <a:endCxn id="167" idx="0"/>
          </p:cNvCxnSpPr>
          <p:nvPr/>
        </p:nvCxnSpPr>
        <p:spPr>
          <a:xfrm>
            <a:off x="24832547" y="16631652"/>
            <a:ext cx="148239" cy="180874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 60"/>
          <p:cNvGrpSpPr/>
          <p:nvPr/>
        </p:nvGrpSpPr>
        <p:grpSpPr>
          <a:xfrm>
            <a:off x="32672333" y="22402800"/>
            <a:ext cx="6873887" cy="3700105"/>
            <a:chOff x="34473039" y="23300607"/>
            <a:chExt cx="6873887" cy="3491229"/>
          </a:xfrm>
        </p:grpSpPr>
        <p:sp>
          <p:nvSpPr>
            <p:cNvPr id="191" name="Oval 190"/>
            <p:cNvSpPr>
              <a:spLocks noChangeAspect="1"/>
            </p:cNvSpPr>
            <p:nvPr/>
          </p:nvSpPr>
          <p:spPr>
            <a:xfrm>
              <a:off x="34473039" y="23300607"/>
              <a:ext cx="3140087" cy="1522466"/>
            </a:xfrm>
            <a:prstGeom prst="ellipse">
              <a:avLst/>
            </a:prstGeom>
            <a:solidFill>
              <a:srgbClr val="5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Intro to Android Programming</a:t>
              </a:r>
            </a:p>
          </p:txBody>
        </p:sp>
        <p:sp>
          <p:nvSpPr>
            <p:cNvPr id="194" name="Oval 193"/>
            <p:cNvSpPr>
              <a:spLocks noChangeAspect="1"/>
            </p:cNvSpPr>
            <p:nvPr/>
          </p:nvSpPr>
          <p:spPr>
            <a:xfrm>
              <a:off x="38206839" y="23300607"/>
              <a:ext cx="3140087" cy="1522466"/>
            </a:xfrm>
            <a:prstGeom prst="ellipse">
              <a:avLst/>
            </a:prstGeom>
            <a:solidFill>
              <a:srgbClr val="5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Intro to IOS Programming</a:t>
              </a:r>
            </a:p>
          </p:txBody>
        </p:sp>
        <p:sp>
          <p:nvSpPr>
            <p:cNvPr id="206" name="Oval 205"/>
            <p:cNvSpPr>
              <a:spLocks noChangeAspect="1"/>
            </p:cNvSpPr>
            <p:nvPr/>
          </p:nvSpPr>
          <p:spPr>
            <a:xfrm>
              <a:off x="34473039" y="25269370"/>
              <a:ext cx="3140087" cy="1522466"/>
            </a:xfrm>
            <a:prstGeom prst="ellipse">
              <a:avLst/>
            </a:prstGeom>
            <a:solidFill>
              <a:srgbClr val="5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Advanced Android Programming</a:t>
              </a:r>
            </a:p>
          </p:txBody>
        </p:sp>
        <p:sp>
          <p:nvSpPr>
            <p:cNvPr id="208" name="Oval 207"/>
            <p:cNvSpPr>
              <a:spLocks noChangeAspect="1"/>
            </p:cNvSpPr>
            <p:nvPr/>
          </p:nvSpPr>
          <p:spPr>
            <a:xfrm>
              <a:off x="38206839" y="25269370"/>
              <a:ext cx="3140087" cy="1522466"/>
            </a:xfrm>
            <a:prstGeom prst="ellipse">
              <a:avLst/>
            </a:prstGeom>
            <a:solidFill>
              <a:srgbClr val="5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Advanced IOS Programming</a:t>
              </a:r>
            </a:p>
          </p:txBody>
        </p:sp>
        <p:cxnSp>
          <p:nvCxnSpPr>
            <p:cNvPr id="209" name="Straight Arrow Connector 41"/>
            <p:cNvCxnSpPr>
              <a:stCxn id="191" idx="4"/>
              <a:endCxn id="206" idx="0"/>
            </p:cNvCxnSpPr>
            <p:nvPr/>
          </p:nvCxnSpPr>
          <p:spPr>
            <a:xfrm>
              <a:off x="36043083" y="24823073"/>
              <a:ext cx="0" cy="446298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Arrow Connector 41"/>
            <p:cNvCxnSpPr>
              <a:stCxn id="194" idx="4"/>
              <a:endCxn id="208" idx="0"/>
            </p:cNvCxnSpPr>
            <p:nvPr/>
          </p:nvCxnSpPr>
          <p:spPr>
            <a:xfrm>
              <a:off x="39776883" y="24823072"/>
              <a:ext cx="0" cy="446298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7" name="Oval 226"/>
          <p:cNvSpPr>
            <a:spLocks noChangeAspect="1"/>
          </p:cNvSpPr>
          <p:nvPr/>
        </p:nvSpPr>
        <p:spPr>
          <a:xfrm>
            <a:off x="6096000" y="26360783"/>
            <a:ext cx="3309523" cy="1604617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Concepts</a:t>
            </a:r>
            <a:br>
              <a:rPr lang="en-US" sz="3000" b="1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/>
                </a:solidFill>
              </a:rPr>
              <a:t> of Computing Technologies</a:t>
            </a:r>
          </a:p>
        </p:txBody>
      </p:sp>
      <p:sp>
        <p:nvSpPr>
          <p:cNvPr id="229" name="Oval 228"/>
          <p:cNvSpPr>
            <a:spLocks noChangeAspect="1"/>
          </p:cNvSpPr>
          <p:nvPr/>
        </p:nvSpPr>
        <p:spPr>
          <a:xfrm>
            <a:off x="1371600" y="26401192"/>
            <a:ext cx="3309522" cy="1604616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Systems </a:t>
            </a:r>
            <a:r>
              <a:rPr lang="en-US" sz="3000" b="1" dirty="0" err="1" smtClean="0">
                <a:solidFill>
                  <a:schemeClr val="bg1"/>
                </a:solidFill>
              </a:rPr>
              <a:t>Administra-tion</a:t>
            </a:r>
            <a:endParaRPr lang="en-US" sz="3000" b="1" dirty="0">
              <a:solidFill>
                <a:schemeClr val="bg1"/>
              </a:solidFill>
            </a:endParaRPr>
          </a:p>
        </p:txBody>
      </p:sp>
      <p:sp>
        <p:nvSpPr>
          <p:cNvPr id="242" name="Oval 241"/>
          <p:cNvSpPr>
            <a:spLocks noChangeAspect="1"/>
          </p:cNvSpPr>
          <p:nvPr/>
        </p:nvSpPr>
        <p:spPr>
          <a:xfrm>
            <a:off x="10673533" y="26421770"/>
            <a:ext cx="3221941" cy="1562153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Web Server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Platforms</a:t>
            </a:r>
          </a:p>
        </p:txBody>
      </p:sp>
      <p:cxnSp>
        <p:nvCxnSpPr>
          <p:cNvPr id="67" name="Curved Connector 66"/>
          <p:cNvCxnSpPr>
            <a:stCxn id="167" idx="2"/>
            <a:endCxn id="242" idx="0"/>
          </p:cNvCxnSpPr>
          <p:nvPr/>
        </p:nvCxnSpPr>
        <p:spPr>
          <a:xfrm rot="10800000" flipV="1">
            <a:off x="12284504" y="19240500"/>
            <a:ext cx="11239828" cy="7181270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Oval 251"/>
          <p:cNvSpPr/>
          <p:nvPr/>
        </p:nvSpPr>
        <p:spPr>
          <a:xfrm>
            <a:off x="23221699" y="4579350"/>
            <a:ext cx="2462531" cy="13208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Computer Science and Programming</a:t>
            </a:r>
            <a:endParaRPr lang="en-US" sz="2400" b="1" dirty="0">
              <a:solidFill>
                <a:srgbClr val="0000FF"/>
              </a:solidFill>
            </a:endParaRPr>
          </a:p>
        </p:txBody>
      </p:sp>
      <p:cxnSp>
        <p:nvCxnSpPr>
          <p:cNvPr id="253" name="Straight Arrow Connector 41"/>
          <p:cNvCxnSpPr>
            <a:stCxn id="252" idx="4"/>
          </p:cNvCxnSpPr>
          <p:nvPr/>
        </p:nvCxnSpPr>
        <p:spPr>
          <a:xfrm>
            <a:off x="24452965" y="5900150"/>
            <a:ext cx="1055642" cy="310196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urved Connector 262"/>
          <p:cNvCxnSpPr>
            <a:stCxn id="158" idx="4"/>
            <a:endCxn id="227" idx="1"/>
          </p:cNvCxnSpPr>
          <p:nvPr/>
        </p:nvCxnSpPr>
        <p:spPr>
          <a:xfrm rot="16200000" flipH="1">
            <a:off x="1347180" y="21362286"/>
            <a:ext cx="9698252" cy="768724"/>
          </a:xfrm>
          <a:prstGeom prst="curvedConnector3">
            <a:avLst>
              <a:gd name="adj1" fmla="val 50000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urved Connector 266"/>
          <p:cNvCxnSpPr>
            <a:stCxn id="46" idx="4"/>
            <a:endCxn id="227" idx="7"/>
          </p:cNvCxnSpPr>
          <p:nvPr/>
        </p:nvCxnSpPr>
        <p:spPr>
          <a:xfrm rot="5400000">
            <a:off x="5114971" y="15996559"/>
            <a:ext cx="14405099" cy="6793330"/>
          </a:xfrm>
          <a:prstGeom prst="curvedConnector3">
            <a:avLst>
              <a:gd name="adj1" fmla="val 74439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urved Connector 23"/>
          <p:cNvCxnSpPr>
            <a:stCxn id="252" idx="3"/>
            <a:endCxn id="159" idx="0"/>
          </p:cNvCxnSpPr>
          <p:nvPr/>
        </p:nvCxnSpPr>
        <p:spPr>
          <a:xfrm rot="5400000">
            <a:off x="19328043" y="8286664"/>
            <a:ext cx="6834226" cy="1674345"/>
          </a:xfrm>
          <a:prstGeom prst="curvedConnector3">
            <a:avLst>
              <a:gd name="adj1" fmla="val 34508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17096591" y="5795433"/>
            <a:ext cx="514090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Statistics I</a:t>
            </a:r>
          </a:p>
          <a:p>
            <a:pPr algn="ctr"/>
            <a:r>
              <a:rPr lang="en-US" sz="3200" b="1" dirty="0" err="1" smtClean="0"/>
              <a:t>Precalculus</a:t>
            </a:r>
            <a:endParaRPr lang="en-US" sz="3200" b="1" dirty="0" smtClean="0"/>
          </a:p>
          <a:p>
            <a:pPr algn="ctr"/>
            <a:r>
              <a:rPr lang="en-US" sz="3200" b="1" dirty="0" smtClean="0"/>
              <a:t>Calculus T&amp;A</a:t>
            </a:r>
          </a:p>
          <a:p>
            <a:pPr algn="ctr"/>
            <a:r>
              <a:rPr lang="en-US" sz="3200" b="1" dirty="0" smtClean="0"/>
              <a:t>Calculus I</a:t>
            </a:r>
            <a:endParaRPr lang="en-US" sz="2400" b="1" dirty="0"/>
          </a:p>
        </p:txBody>
      </p:sp>
      <p:cxnSp>
        <p:nvCxnSpPr>
          <p:cNvPr id="77" name="Curved Connector 76"/>
          <p:cNvCxnSpPr>
            <a:stCxn id="159" idx="4"/>
            <a:endCxn id="59" idx="1"/>
          </p:cNvCxnSpPr>
          <p:nvPr/>
        </p:nvCxnSpPr>
        <p:spPr>
          <a:xfrm rot="16200000" flipH="1">
            <a:off x="18428407" y="17620724"/>
            <a:ext cx="8820672" cy="1861521"/>
          </a:xfrm>
          <a:prstGeom prst="curvedConnector3">
            <a:avLst>
              <a:gd name="adj1" fmla="val 50000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urved Connector 84"/>
          <p:cNvCxnSpPr>
            <a:stCxn id="46" idx="3"/>
          </p:cNvCxnSpPr>
          <p:nvPr/>
        </p:nvCxnSpPr>
        <p:spPr>
          <a:xfrm rot="5400000">
            <a:off x="1980014" y="13891473"/>
            <a:ext cx="14639445" cy="10769160"/>
          </a:xfrm>
          <a:prstGeom prst="curvedConnector3">
            <a:avLst>
              <a:gd name="adj1" fmla="val 77483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urved Connector 88"/>
          <p:cNvCxnSpPr>
            <a:stCxn id="158" idx="3"/>
            <a:endCxn id="229" idx="0"/>
          </p:cNvCxnSpPr>
          <p:nvPr/>
        </p:nvCxnSpPr>
        <p:spPr>
          <a:xfrm rot="5400000">
            <a:off x="-1024602" y="20681489"/>
            <a:ext cx="9770667" cy="1668739"/>
          </a:xfrm>
          <a:prstGeom prst="curvedConnector3">
            <a:avLst>
              <a:gd name="adj1" fmla="val 50000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5313907" y="24650560"/>
            <a:ext cx="10746493" cy="4401205"/>
          </a:xfrm>
          <a:prstGeom prst="rect">
            <a:avLst/>
          </a:prstGeom>
          <a:ln w="57150">
            <a:solidFill>
              <a:srgbClr val="960000"/>
            </a:solidFill>
          </a:ln>
        </p:spPr>
        <p:txBody>
          <a:bodyPr wrap="square">
            <a:spAutoFit/>
          </a:bodyPr>
          <a:lstStyle/>
          <a:p>
            <a:pPr marL="504825" lvl="0" indent="-336550">
              <a:buFont typeface="Arial" panose="020B0604020202020204" pitchFamily="34" charset="0"/>
              <a:buChar char="•"/>
            </a:pPr>
            <a:r>
              <a:rPr lang="en-US" sz="2800" dirty="0" smtClean="0"/>
              <a:t>BINF 07.250 </a:t>
            </a:r>
            <a:r>
              <a:rPr lang="en-US" sz="2800" dirty="0"/>
              <a:t>- Introduction to Bioinformatics  (3 </a:t>
            </a:r>
            <a:r>
              <a:rPr lang="en-US" sz="2800" dirty="0" err="1"/>
              <a:t>s.h</a:t>
            </a:r>
            <a:r>
              <a:rPr lang="en-US" sz="2800" dirty="0"/>
              <a:t>.)</a:t>
            </a:r>
          </a:p>
          <a:p>
            <a:pPr marL="504825" lvl="0" indent="-336550">
              <a:buFont typeface="Arial" panose="020B0604020202020204" pitchFamily="34" charset="0"/>
              <a:buChar char="•"/>
            </a:pPr>
            <a:r>
              <a:rPr lang="en-US" sz="2800" dirty="0" smtClean="0"/>
              <a:t>GEOG </a:t>
            </a:r>
            <a:r>
              <a:rPr lang="en-US" sz="2800" dirty="0"/>
              <a:t>16.160 - Intro to Mapping / Geographic Info Science  (3 </a:t>
            </a:r>
            <a:r>
              <a:rPr lang="en-US" sz="2800" dirty="0" err="1"/>
              <a:t>s.h</a:t>
            </a:r>
            <a:r>
              <a:rPr lang="en-US" sz="2800" dirty="0"/>
              <a:t>.)</a:t>
            </a:r>
          </a:p>
          <a:p>
            <a:pPr marL="504825" lvl="0" indent="-336550">
              <a:buFont typeface="Arial" panose="020B0604020202020204" pitchFamily="34" charset="0"/>
              <a:buChar char="•"/>
            </a:pPr>
            <a:r>
              <a:rPr lang="en-US" sz="2800" dirty="0" smtClean="0"/>
              <a:t>GEOG </a:t>
            </a:r>
            <a:r>
              <a:rPr lang="en-US" sz="2800" dirty="0"/>
              <a:t>16.260  - Geographic Info Science  I  (3 </a:t>
            </a:r>
            <a:r>
              <a:rPr lang="en-US" sz="2800" dirty="0" err="1"/>
              <a:t>s.h</a:t>
            </a:r>
            <a:r>
              <a:rPr lang="en-US" sz="2800" dirty="0"/>
              <a:t>)</a:t>
            </a:r>
          </a:p>
          <a:p>
            <a:pPr marL="504825" lvl="0" indent="-336550">
              <a:buFont typeface="Arial" panose="020B0604020202020204" pitchFamily="34" charset="0"/>
              <a:buChar char="•"/>
            </a:pPr>
            <a:r>
              <a:rPr lang="en-US" sz="2800" dirty="0" smtClean="0"/>
              <a:t>GEOG </a:t>
            </a:r>
            <a:r>
              <a:rPr lang="en-US" sz="2800" dirty="0"/>
              <a:t>16.261  - Cartography   (3 </a:t>
            </a:r>
            <a:r>
              <a:rPr lang="en-US" sz="2800" dirty="0" err="1"/>
              <a:t>s.h</a:t>
            </a:r>
            <a:r>
              <a:rPr lang="en-US" sz="2800" dirty="0"/>
              <a:t>.)</a:t>
            </a:r>
          </a:p>
          <a:p>
            <a:pPr marL="504825" lvl="0" indent="-336550">
              <a:buFont typeface="Arial" panose="020B0604020202020204" pitchFamily="34" charset="0"/>
              <a:buChar char="•"/>
            </a:pPr>
            <a:r>
              <a:rPr lang="en-US" sz="2800" dirty="0" smtClean="0"/>
              <a:t>MIS </a:t>
            </a:r>
            <a:r>
              <a:rPr lang="en-US" sz="2800" dirty="0" smtClean="0"/>
              <a:t>02-325 </a:t>
            </a:r>
            <a:r>
              <a:rPr lang="en-US" sz="2800" dirty="0"/>
              <a:t>- Project Management  (3 </a:t>
            </a:r>
            <a:r>
              <a:rPr lang="en-US" sz="2800" dirty="0" err="1"/>
              <a:t>s.h</a:t>
            </a:r>
            <a:r>
              <a:rPr lang="en-US" sz="2800" dirty="0"/>
              <a:t>.)</a:t>
            </a:r>
          </a:p>
          <a:p>
            <a:pPr marL="504825" lvl="0" indent="-336550">
              <a:buFont typeface="Arial" panose="020B0604020202020204" pitchFamily="34" charset="0"/>
              <a:buChar char="•"/>
            </a:pPr>
            <a:r>
              <a:rPr lang="en-US" sz="2800" dirty="0" smtClean="0"/>
              <a:t>Any </a:t>
            </a:r>
            <a:r>
              <a:rPr lang="en-US" sz="2800" dirty="0"/>
              <a:t>Computer Science course at or above the 200 level not used to fulfill a different B.A. Computing and Informatics requirement and for which a student has completed all necessary pre-requisites  (3 </a:t>
            </a:r>
            <a:r>
              <a:rPr lang="en-US" sz="2800" dirty="0" err="1"/>
              <a:t>s.h</a:t>
            </a:r>
            <a:r>
              <a:rPr lang="en-US" sz="2800" dirty="0"/>
              <a:t>.)</a:t>
            </a:r>
          </a:p>
          <a:p>
            <a:pPr marL="504825" lvl="0" indent="-336550">
              <a:buFont typeface="Arial" panose="020B0604020202020204" pitchFamily="34" charset="0"/>
              <a:buChar char="•"/>
            </a:pPr>
            <a:r>
              <a:rPr lang="en-US" sz="2800" dirty="0" smtClean="0"/>
              <a:t>Other </a:t>
            </a:r>
            <a:r>
              <a:rPr lang="en-US" sz="2800" dirty="0"/>
              <a:t>courses at or above the 200 level by permission of faculty advisor</a:t>
            </a:r>
          </a:p>
        </p:txBody>
      </p:sp>
      <p:cxnSp>
        <p:nvCxnSpPr>
          <p:cNvPr id="101" name="Curved Connector 100"/>
          <p:cNvCxnSpPr>
            <a:stCxn id="46" idx="5"/>
            <a:endCxn id="167" idx="1"/>
          </p:cNvCxnSpPr>
          <p:nvPr/>
        </p:nvCxnSpPr>
        <p:spPr>
          <a:xfrm rot="16200000" flipH="1">
            <a:off x="16988279" y="11712105"/>
            <a:ext cx="6718413" cy="7206864"/>
          </a:xfrm>
          <a:prstGeom prst="curvedConnector3">
            <a:avLst>
              <a:gd name="adj1" fmla="val 50000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41"/>
          <p:cNvCxnSpPr/>
          <p:nvPr/>
        </p:nvCxnSpPr>
        <p:spPr>
          <a:xfrm flipH="1" flipV="1">
            <a:off x="24478834" y="31623000"/>
            <a:ext cx="1523998" cy="7768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26105239" y="31470600"/>
            <a:ext cx="3204852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z="2400" b="1" dirty="0" smtClean="0"/>
              <a:t>Recommended sequence</a:t>
            </a:r>
            <a:endParaRPr lang="en-US" sz="2400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3283035" y="31147719"/>
            <a:ext cx="11946261" cy="1107576"/>
            <a:chOff x="5605620" y="31147719"/>
            <a:chExt cx="11946261" cy="1107576"/>
          </a:xfrm>
        </p:grpSpPr>
        <p:sp>
          <p:nvSpPr>
            <p:cNvPr id="317" name="Oval 316"/>
            <p:cNvSpPr>
              <a:spLocks noChangeAspect="1"/>
            </p:cNvSpPr>
            <p:nvPr/>
          </p:nvSpPr>
          <p:spPr>
            <a:xfrm>
              <a:off x="5605620" y="31187611"/>
              <a:ext cx="2168843" cy="1051560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Required Math/Logic course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20" name="Oval 319"/>
            <p:cNvSpPr>
              <a:spLocks noChangeAspect="1"/>
            </p:cNvSpPr>
            <p:nvPr/>
          </p:nvSpPr>
          <p:spPr>
            <a:xfrm>
              <a:off x="10408904" y="31187611"/>
              <a:ext cx="2168843" cy="1051560"/>
            </a:xfrm>
            <a:prstGeom prst="ellipse">
              <a:avLst/>
            </a:prstGeom>
            <a:solidFill>
              <a:srgbClr val="FDBFF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Required </a:t>
              </a:r>
              <a:br>
                <a:rPr lang="en-US" sz="2000" b="1" dirty="0" smtClean="0">
                  <a:solidFill>
                    <a:schemeClr val="tx1"/>
                  </a:solidFill>
                </a:rPr>
              </a:br>
              <a:r>
                <a:rPr lang="en-US" sz="2000" b="1" dirty="0" smtClean="0">
                  <a:solidFill>
                    <a:schemeClr val="tx1"/>
                  </a:solidFill>
                </a:rPr>
                <a:t>non-CI course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8" name="Oval 87"/>
            <p:cNvSpPr>
              <a:spLocks noChangeAspect="1"/>
            </p:cNvSpPr>
            <p:nvPr/>
          </p:nvSpPr>
          <p:spPr>
            <a:xfrm>
              <a:off x="8001000" y="31203735"/>
              <a:ext cx="2168843" cy="1051560"/>
            </a:xfrm>
            <a:prstGeom prst="ellipse">
              <a:avLst/>
            </a:prstGeom>
            <a:solidFill>
              <a:srgbClr val="5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</a:rPr>
                <a:t>CI Elective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90" name="Oval 89"/>
            <p:cNvSpPr>
              <a:spLocks/>
            </p:cNvSpPr>
            <p:nvPr/>
          </p:nvSpPr>
          <p:spPr>
            <a:xfrm>
              <a:off x="12778442" y="31147719"/>
              <a:ext cx="2167128" cy="105156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</a:rPr>
                <a:t>Required </a:t>
              </a:r>
              <a:br>
                <a:rPr lang="en-US" sz="2000" b="1" dirty="0" smtClean="0">
                  <a:solidFill>
                    <a:schemeClr val="bg1"/>
                  </a:solidFill>
                </a:rPr>
              </a:br>
              <a:r>
                <a:rPr lang="en-US" sz="2000" b="1" dirty="0" smtClean="0">
                  <a:solidFill>
                    <a:schemeClr val="bg1"/>
                  </a:solidFill>
                </a:rPr>
                <a:t>MIS Course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87" name="Oval 86"/>
            <p:cNvSpPr>
              <a:spLocks noChangeAspect="1"/>
            </p:cNvSpPr>
            <p:nvPr/>
          </p:nvSpPr>
          <p:spPr>
            <a:xfrm>
              <a:off x="15224924" y="31175652"/>
              <a:ext cx="2326957" cy="105156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Highly Recommended Free Elective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4587708" y="6559550"/>
            <a:ext cx="3046219" cy="830997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/>
              <a:t>Intro to Object </a:t>
            </a:r>
            <a:br>
              <a:rPr lang="en-US" dirty="0"/>
            </a:br>
            <a:r>
              <a:rPr lang="en-US" dirty="0"/>
              <a:t>Oriented Programming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17989230" y="12925550"/>
            <a:ext cx="2118400" cy="830997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/>
              <a:t>Data Structures</a:t>
            </a:r>
            <a:br>
              <a:rPr lang="en-US" dirty="0"/>
            </a:br>
            <a:r>
              <a:rPr lang="en-US" dirty="0"/>
              <a:t>and Algorithms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1152461" y="10560291"/>
            <a:ext cx="2642652" cy="1200329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/>
              <a:t>Data Communications</a:t>
            </a:r>
            <a:br>
              <a:rPr lang="en-US" dirty="0"/>
            </a:br>
            <a:r>
              <a:rPr lang="en-US" dirty="0"/>
              <a:t>and Networking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295400" y="15240000"/>
            <a:ext cx="2619756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/>
              <a:t>Cyber Security:</a:t>
            </a:r>
            <a:br>
              <a:rPr lang="en-US" dirty="0"/>
            </a:br>
            <a:r>
              <a:rPr lang="en-US" dirty="0"/>
              <a:t>Fundamentals, </a:t>
            </a:r>
            <a:br>
              <a:rPr lang="en-US" dirty="0"/>
            </a:br>
            <a:r>
              <a:rPr lang="en-US" dirty="0"/>
              <a:t>Principles and Apps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26832706" y="15258871"/>
            <a:ext cx="2504294" cy="1200329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/>
              <a:t>Database Systems:</a:t>
            </a:r>
            <a:br>
              <a:rPr lang="en-US" dirty="0"/>
            </a:br>
            <a:r>
              <a:rPr lang="en-US" dirty="0"/>
              <a:t>Theory and Programming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6839981" y="18825001"/>
            <a:ext cx="2110156" cy="830997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/>
              <a:t>Web </a:t>
            </a:r>
          </a:p>
          <a:p>
            <a:r>
              <a:rPr lang="en-US" dirty="0"/>
              <a:t>Programming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5828423" y="31258000"/>
            <a:ext cx="2110156" cy="830997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/>
              <a:t>Corresponding</a:t>
            </a:r>
            <a:br>
              <a:rPr lang="en-US" dirty="0"/>
            </a:br>
            <a:r>
              <a:rPr lang="en-US" dirty="0"/>
              <a:t>BS Equivalent</a:t>
            </a:r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34864589" y="26488323"/>
            <a:ext cx="2776631" cy="1346245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600" b="1" dirty="0" smtClean="0">
                <a:solidFill>
                  <a:schemeClr val="bg1"/>
                </a:solidFill>
              </a:rPr>
              <a:t>Topics Mobile Programming</a:t>
            </a:r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1817714" y="8856495"/>
            <a:ext cx="3046219" cy="1569660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 smtClean="0"/>
              <a:t>Object Oriented Programming and Data Abstraction counts for 1 APW</a:t>
            </a:r>
            <a:endParaRPr lang="en-US" dirty="0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16623279" y="17219061"/>
            <a:ext cx="3221941" cy="1562153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Human-Computer Interaction</a:t>
            </a:r>
            <a:endParaRPr lang="en-US" sz="3200" b="1" dirty="0">
              <a:solidFill>
                <a:schemeClr val="bg1"/>
              </a:solidFill>
            </a:endParaRPr>
          </a:p>
        </p:txBody>
      </p:sp>
      <p:cxnSp>
        <p:nvCxnSpPr>
          <p:cNvPr id="102" name="Curved Connector 101"/>
          <p:cNvCxnSpPr>
            <a:stCxn id="159" idx="3"/>
            <a:endCxn id="99" idx="0"/>
          </p:cNvCxnSpPr>
          <p:nvPr/>
        </p:nvCxnSpPr>
        <p:spPr>
          <a:xfrm rot="5400000">
            <a:off x="17900054" y="14241001"/>
            <a:ext cx="3312256" cy="2643864"/>
          </a:xfrm>
          <a:prstGeom prst="curvedConnector3">
            <a:avLst>
              <a:gd name="adj1" fmla="val 50000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31817714" y="10686871"/>
            <a:ext cx="3046219" cy="1200329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 smtClean="0"/>
              <a:t>Programming Languages </a:t>
            </a:r>
            <a:br>
              <a:rPr lang="en-US" dirty="0" smtClean="0"/>
            </a:br>
            <a:r>
              <a:rPr lang="en-US" dirty="0" smtClean="0"/>
              <a:t>counts for 1 APW</a:t>
            </a:r>
            <a:endParaRPr lang="en-US" dirty="0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543800" y="17602200"/>
            <a:ext cx="3093396" cy="1735563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Penetration Testing Fundamentals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7775508" y="15164382"/>
            <a:ext cx="3093396" cy="1735563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Fundamentals of NW Security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315200" y="20193000"/>
            <a:ext cx="3093396" cy="1735563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Ethical Hacking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Fundamentals</a:t>
            </a:r>
            <a:endParaRPr lang="en-US" sz="2800" b="1" dirty="0">
              <a:solidFill>
                <a:schemeClr val="bg1"/>
              </a:solidFill>
            </a:endParaRPr>
          </a:p>
        </p:txBody>
      </p:sp>
      <p:cxnSp>
        <p:nvCxnSpPr>
          <p:cNvPr id="108" name="Straight Arrow Connector 41"/>
          <p:cNvCxnSpPr>
            <a:stCxn id="106" idx="4"/>
            <a:endCxn id="105" idx="0"/>
          </p:cNvCxnSpPr>
          <p:nvPr/>
        </p:nvCxnSpPr>
        <p:spPr>
          <a:xfrm flipH="1">
            <a:off x="9090498" y="16899945"/>
            <a:ext cx="231708" cy="70225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41"/>
          <p:cNvCxnSpPr>
            <a:stCxn id="46" idx="2"/>
            <a:endCxn id="106" idx="7"/>
          </p:cNvCxnSpPr>
          <p:nvPr/>
        </p:nvCxnSpPr>
        <p:spPr>
          <a:xfrm flipH="1">
            <a:off x="10415887" y="11390575"/>
            <a:ext cx="3841844" cy="402797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41"/>
          <p:cNvCxnSpPr>
            <a:stCxn id="105" idx="4"/>
            <a:endCxn id="107" idx="0"/>
          </p:cNvCxnSpPr>
          <p:nvPr/>
        </p:nvCxnSpPr>
        <p:spPr>
          <a:xfrm flipH="1">
            <a:off x="8861898" y="19337763"/>
            <a:ext cx="228600" cy="85523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11062523" y="15392400"/>
            <a:ext cx="1815277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 smtClean="0"/>
              <a:t>Principles</a:t>
            </a:r>
            <a:br>
              <a:rPr lang="en-US" dirty="0" smtClean="0"/>
            </a:br>
            <a:r>
              <a:rPr lang="en-US" dirty="0" smtClean="0"/>
              <a:t>NW</a:t>
            </a:r>
            <a:br>
              <a:rPr lang="en-US" dirty="0" smtClean="0"/>
            </a:br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7883264" y="12762810"/>
            <a:ext cx="3093396" cy="1735563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Foundations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Computer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Forensics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1EEDA8D4-7424-48A9-AF22-6BE06D246B36}"/>
              </a:ext>
            </a:extLst>
          </p:cNvPr>
          <p:cNvSpPr>
            <a:spLocks/>
          </p:cNvSpPr>
          <p:nvPr/>
        </p:nvSpPr>
        <p:spPr>
          <a:xfrm>
            <a:off x="39154089" y="4308765"/>
            <a:ext cx="3392424" cy="20574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CS Learning Community</a:t>
            </a:r>
            <a:br>
              <a:rPr lang="en-US" sz="2800" b="1" dirty="0" smtClean="0">
                <a:solidFill>
                  <a:srgbClr val="0000FF"/>
                </a:solidFill>
              </a:rPr>
            </a:br>
            <a:r>
              <a:rPr lang="en-US" sz="2800" b="1" dirty="0" smtClean="0">
                <a:solidFill>
                  <a:srgbClr val="0000FF"/>
                </a:solidFill>
              </a:rPr>
              <a:t>("</a:t>
            </a:r>
            <a:r>
              <a:rPr lang="en-US" sz="2800" b="1" dirty="0" err="1" smtClean="0">
                <a:solidFill>
                  <a:srgbClr val="0000FF"/>
                </a:solidFill>
              </a:rPr>
              <a:t>LiBBy</a:t>
            </a:r>
            <a:r>
              <a:rPr lang="en-US" sz="2800" b="1" dirty="0" smtClean="0">
                <a:solidFill>
                  <a:srgbClr val="0000FF"/>
                </a:solidFill>
              </a:rPr>
              <a:t>")</a:t>
            </a:r>
            <a:endParaRPr lang="en-US" sz="28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49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tailEnd type="triangl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32478</TotalTime>
  <Words>276</Words>
  <Application>Microsoft Office PowerPoint</Application>
  <PresentationFormat>Custom</PresentationFormat>
  <Paragraphs>75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Rowan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Jack Myers</dc:creator>
  <cp:lastModifiedBy>Myers, Jack F</cp:lastModifiedBy>
  <cp:revision>211</cp:revision>
  <cp:lastPrinted>2015-06-23T19:41:23Z</cp:lastPrinted>
  <dcterms:created xsi:type="dcterms:W3CDTF">2013-02-27T17:58:40Z</dcterms:created>
  <dcterms:modified xsi:type="dcterms:W3CDTF">2018-08-30T20:27:29Z</dcterms:modified>
</cp:coreProperties>
</file>